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2" r:id="rId13"/>
    <p:sldId id="269" r:id="rId14"/>
    <p:sldId id="270" r:id="rId15"/>
    <p:sldId id="271" r:id="rId16"/>
  </p:sldIdLst>
  <p:sldSz cx="9144000" cy="6858000" type="screen4x3"/>
  <p:notesSz cx="7102475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02/04/2017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icestats.com/inflation-series?chart=1837" TargetMode="External"/><Relationship Id="rId2" Type="http://schemas.openxmlformats.org/officeDocument/2006/relationships/hyperlink" Target="http://http/www.datosmacro.com/ipc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31640" y="2204864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Macroeconomía:</a:t>
            </a:r>
            <a:br>
              <a:rPr lang="en-US"/>
            </a:br>
            <a:r>
              <a:rPr lang="en-US" sz="4900" cap="none"/>
              <a:t>Cómo medir el nivel de precios</a:t>
            </a:r>
            <a:endParaRPr lang="en-US" sz="4900" cap="non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Introducción a la Economía. UCM.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182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Paso 6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Agregamos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resultados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pesos de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categoría</a:t>
            </a:r>
            <a:r>
              <a:rPr lang="en-US" dirty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/>
              <a:t>IPC</a:t>
            </a:r>
            <a:r>
              <a:rPr lang="en-US" sz="1600" dirty="0"/>
              <a:t>2015</a:t>
            </a:r>
            <a:r>
              <a:rPr lang="en-US" sz="2800" dirty="0"/>
              <a:t>=112.5*0.3+114*0.2+90*0.4+200*0.1=</a:t>
            </a:r>
            <a:r>
              <a:rPr lang="en-US" sz="2800" b="1" dirty="0"/>
              <a:t>112.5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 err="1"/>
              <a:t>Interpretación</a:t>
            </a:r>
            <a:r>
              <a:rPr lang="en-US" sz="2800" b="1" dirty="0"/>
              <a:t>: </a:t>
            </a:r>
            <a:r>
              <a:rPr lang="en-US" sz="2800" dirty="0" err="1"/>
              <a:t>los</a:t>
            </a:r>
            <a:r>
              <a:rPr lang="en-US" sz="2800" dirty="0"/>
              <a:t> </a:t>
            </a:r>
            <a:r>
              <a:rPr lang="en-US" sz="2800" dirty="0" err="1"/>
              <a:t>precios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2015 son un 12.5% </a:t>
            </a:r>
            <a:r>
              <a:rPr lang="en-US" sz="2800" dirty="0" err="1"/>
              <a:t>superiores</a:t>
            </a:r>
            <a:r>
              <a:rPr lang="en-US" sz="2800" dirty="0"/>
              <a:t> a </a:t>
            </a:r>
            <a:r>
              <a:rPr lang="en-US" sz="2800" dirty="0" err="1"/>
              <a:t>los</a:t>
            </a:r>
            <a:r>
              <a:rPr lang="en-US" sz="2800" dirty="0"/>
              <a:t> del </a:t>
            </a:r>
            <a:r>
              <a:rPr lang="en-US" sz="2800" dirty="0" err="1"/>
              <a:t>año</a:t>
            </a:r>
            <a:r>
              <a:rPr lang="en-US" sz="2800" dirty="0"/>
              <a:t> 2014.</a:t>
            </a:r>
          </a:p>
        </p:txBody>
      </p:sp>
    </p:spTree>
    <p:extLst>
      <p:ext uri="{BB962C8B-B14F-4D97-AF65-F5344CB8AC3E}">
        <p14:creationId xmlns:p14="http://schemas.microsoft.com/office/powerpoint/2010/main" val="1260474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Diferencia</a:t>
            </a:r>
            <a:r>
              <a:rPr lang="en-US" dirty="0"/>
              <a:t> entre IPC e </a:t>
            </a:r>
            <a:r>
              <a:rPr lang="en-US" dirty="0" err="1"/>
              <a:t>inflación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/>
                  <a:t>IPC </a:t>
                </a:r>
                <a:r>
                  <a:rPr lang="en-US" sz="2400" dirty="0" err="1"/>
                  <a:t>es</a:t>
                </a:r>
                <a:r>
                  <a:rPr lang="en-US" sz="2400" dirty="0"/>
                  <a:t> el </a:t>
                </a:r>
                <a:r>
                  <a:rPr lang="en-US" sz="2400" dirty="0" err="1"/>
                  <a:t>nivel</a:t>
                </a:r>
                <a:r>
                  <a:rPr lang="en-US" sz="2400" dirty="0"/>
                  <a:t> de </a:t>
                </a:r>
                <a:r>
                  <a:rPr lang="en-US" sz="2400" dirty="0" err="1"/>
                  <a:t>precios</a:t>
                </a:r>
                <a:endParaRPr lang="en-US" sz="2400" dirty="0"/>
              </a:p>
              <a:p>
                <a:pPr lvl="1"/>
                <a:r>
                  <a:rPr lang="en-US" sz="2400" dirty="0"/>
                  <a:t>IPC de 2015=112,5</a:t>
                </a:r>
              </a:p>
              <a:p>
                <a:endParaRPr lang="en-US" dirty="0"/>
              </a:p>
              <a:p>
                <a:r>
                  <a:rPr lang="en-US" dirty="0"/>
                  <a:t>La </a:t>
                </a:r>
                <a:r>
                  <a:rPr lang="en-US" dirty="0" err="1"/>
                  <a:t>inflación</a:t>
                </a:r>
                <a:r>
                  <a:rPr lang="en-US" dirty="0"/>
                  <a:t> </a:t>
                </a:r>
                <a:r>
                  <a:rPr lang="en-US" dirty="0" err="1"/>
                  <a:t>es</a:t>
                </a:r>
                <a:r>
                  <a:rPr lang="en-US" dirty="0"/>
                  <a:t> el </a:t>
                </a:r>
                <a:r>
                  <a:rPr lang="en-US" dirty="0" err="1"/>
                  <a:t>cambio</a:t>
                </a:r>
                <a:r>
                  <a:rPr lang="en-US" dirty="0"/>
                  <a:t> </a:t>
                </a:r>
                <a:r>
                  <a:rPr lang="en-US" dirty="0" err="1"/>
                  <a:t>en</a:t>
                </a:r>
                <a:r>
                  <a:rPr lang="en-US" dirty="0"/>
                  <a:t> el </a:t>
                </a:r>
                <a:r>
                  <a:rPr lang="en-US" dirty="0" err="1"/>
                  <a:t>nivel</a:t>
                </a:r>
                <a:r>
                  <a:rPr lang="en-US" dirty="0"/>
                  <a:t> de </a:t>
                </a:r>
                <a:r>
                  <a:rPr lang="en-US" dirty="0" err="1"/>
                  <a:t>precios</a:t>
                </a:r>
                <a:r>
                  <a:rPr lang="en-US" dirty="0"/>
                  <a:t>.</a:t>
                </a:r>
              </a:p>
              <a:p>
                <a:pPr lvl="1"/>
                <a:r>
                  <a:rPr lang="en-US" sz="2200" dirty="0"/>
                  <a:t>Inflation in 2015=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200" b="0" i="1" smtClean="0">
                            <a:latin typeface="Cambria Math"/>
                          </a:rPr>
                          <m:t>𝐶𝑃𝐼</m:t>
                        </m:r>
                        <m:r>
                          <a:rPr lang="es-ES" sz="2200" b="0" i="1" smtClean="0">
                            <a:latin typeface="Cambria Math"/>
                          </a:rPr>
                          <m:t>(</m:t>
                        </m:r>
                        <m:r>
                          <a:rPr lang="es-ES" sz="2200" b="0" i="1" smtClean="0">
                            <a:latin typeface="Cambria Math"/>
                          </a:rPr>
                          <m:t>𝑡</m:t>
                        </m:r>
                        <m:r>
                          <a:rPr lang="es-ES" sz="2200" b="0" i="1" smtClean="0">
                            <a:latin typeface="Cambria Math"/>
                          </a:rPr>
                          <m:t>)−</m:t>
                        </m:r>
                        <m:r>
                          <a:rPr lang="es-ES" sz="2200" b="0" i="1" smtClean="0">
                            <a:latin typeface="Cambria Math"/>
                          </a:rPr>
                          <m:t>𝐶𝑃𝐼</m:t>
                        </m:r>
                        <m:r>
                          <a:rPr lang="es-ES" sz="2200" b="0" i="1" smtClean="0">
                            <a:latin typeface="Cambria Math"/>
                          </a:rPr>
                          <m:t>(</m:t>
                        </m:r>
                        <m:r>
                          <a:rPr lang="es-ES" sz="2200" b="0" i="1" smtClean="0">
                            <a:latin typeface="Cambria Math"/>
                          </a:rPr>
                          <m:t>𝑡</m:t>
                        </m:r>
                        <m:r>
                          <a:rPr lang="es-ES" sz="2200" b="0" i="1" smtClean="0">
                            <a:latin typeface="Cambria Math"/>
                          </a:rPr>
                          <m:t>−1)</m:t>
                        </m:r>
                      </m:num>
                      <m:den>
                        <m:r>
                          <a:rPr lang="es-ES" sz="2200" b="0" i="1" smtClean="0">
                            <a:latin typeface="Cambria Math"/>
                          </a:rPr>
                          <m:t>𝐶𝑃𝐼</m:t>
                        </m:r>
                        <m:r>
                          <a:rPr lang="es-ES" sz="2200" b="0" i="1" smtClean="0">
                            <a:latin typeface="Cambria Math"/>
                          </a:rPr>
                          <m:t>(</m:t>
                        </m:r>
                        <m:r>
                          <a:rPr lang="es-ES" sz="2200" b="0" i="1" smtClean="0">
                            <a:latin typeface="Cambria Math"/>
                          </a:rPr>
                          <m:t>𝑡</m:t>
                        </m:r>
                        <m:r>
                          <a:rPr lang="es-ES" sz="2200" b="0" i="1" smtClean="0">
                            <a:latin typeface="Cambria Math"/>
                          </a:rPr>
                          <m:t>−1)</m:t>
                        </m:r>
                      </m:den>
                    </m:f>
                    <m:r>
                      <a:rPr lang="es-ES" sz="2200" b="0" i="1" smtClean="0">
                        <a:latin typeface="Cambria Math"/>
                      </a:rPr>
                      <m:t>100=</m:t>
                    </m:r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200" b="0" i="1" smtClean="0">
                            <a:latin typeface="Cambria Math"/>
                          </a:rPr>
                          <m:t>112,5−100</m:t>
                        </m:r>
                      </m:num>
                      <m:den>
                        <m:r>
                          <a:rPr lang="es-ES" sz="22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200" dirty="0"/>
                  <a:t>100=12,5%</a:t>
                </a:r>
              </a:p>
              <a:p>
                <a:pPr lvl="1"/>
                <a:endParaRPr lang="en-US" dirty="0"/>
              </a:p>
              <a:p>
                <a:r>
                  <a:rPr lang="en-US" sz="2400" dirty="0"/>
                  <a:t>¿</a:t>
                </a:r>
                <a:r>
                  <a:rPr lang="en-US" sz="2400" dirty="0" err="1"/>
                  <a:t>Qué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ocurriría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</a:t>
                </a:r>
                <a:r>
                  <a:rPr lang="en-US" sz="2400" dirty="0"/>
                  <a:t> el IPC de 2016 </a:t>
                </a:r>
                <a:r>
                  <a:rPr lang="en-US" sz="2400" dirty="0" err="1"/>
                  <a:t>fuese</a:t>
                </a:r>
                <a:r>
                  <a:rPr lang="en-US" sz="2400" dirty="0"/>
                  <a:t> 115? ¿</a:t>
                </a:r>
                <a:r>
                  <a:rPr lang="en-US" sz="2400" dirty="0" err="1"/>
                  <a:t>Cual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sería</a:t>
                </a:r>
                <a:r>
                  <a:rPr lang="en-US" sz="2400" dirty="0"/>
                  <a:t> el </a:t>
                </a:r>
                <a:r>
                  <a:rPr lang="en-US" sz="2400" dirty="0" err="1"/>
                  <a:t>nivel</a:t>
                </a:r>
                <a:r>
                  <a:rPr lang="en-US" sz="2400" dirty="0"/>
                  <a:t> de </a:t>
                </a:r>
                <a:r>
                  <a:rPr lang="en-US" sz="2400" dirty="0" err="1"/>
                  <a:t>inflación</a:t>
                </a:r>
                <a:r>
                  <a:rPr lang="en-US" sz="2400" dirty="0"/>
                  <a:t>? </a:t>
                </a: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 t="-10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2412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¿</a:t>
            </a:r>
            <a:r>
              <a:rPr lang="en-US" dirty="0" err="1"/>
              <a:t>Cual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el </a:t>
            </a:r>
            <a:r>
              <a:rPr lang="en-US" dirty="0" err="1"/>
              <a:t>nivel</a:t>
            </a:r>
            <a:r>
              <a:rPr lang="en-US" dirty="0"/>
              <a:t> de </a:t>
            </a:r>
            <a:r>
              <a:rPr lang="en-US" dirty="0" err="1"/>
              <a:t>precios</a:t>
            </a:r>
            <a:r>
              <a:rPr lang="en-US" dirty="0"/>
              <a:t> de </a:t>
            </a:r>
            <a:r>
              <a:rPr lang="en-US" dirty="0" err="1"/>
              <a:t>España</a:t>
            </a:r>
            <a:r>
              <a:rPr lang="en-US" dirty="0"/>
              <a:t>?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>
                <a:hlinkClick r:id="rId2"/>
              </a:rPr>
              <a:t>http://http://www.datosmacro.com/ipc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http://www.pricestats.com/inflation-series?chart=1837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457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¿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medir</a:t>
            </a:r>
            <a:r>
              <a:rPr lang="en-US" dirty="0"/>
              <a:t> </a:t>
            </a:r>
            <a:r>
              <a:rPr lang="en-US" dirty="0" err="1"/>
              <a:t>bien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precios</a:t>
            </a:r>
            <a:r>
              <a:rPr lang="en-US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El </a:t>
            </a:r>
            <a:r>
              <a:rPr lang="en-US" dirty="0" err="1"/>
              <a:t>indicador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de la </a:t>
            </a:r>
            <a:r>
              <a:rPr lang="en-US" dirty="0" err="1"/>
              <a:t>situación</a:t>
            </a:r>
            <a:r>
              <a:rPr lang="en-US" dirty="0"/>
              <a:t> </a:t>
            </a:r>
            <a:r>
              <a:rPr lang="en-US" dirty="0" err="1"/>
              <a:t>económica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el </a:t>
            </a:r>
            <a:r>
              <a:rPr lang="en-US" dirty="0" err="1"/>
              <a:t>nivel</a:t>
            </a:r>
            <a:r>
              <a:rPr lang="en-US" dirty="0"/>
              <a:t> de </a:t>
            </a:r>
            <a:r>
              <a:rPr lang="en-US" dirty="0" err="1"/>
              <a:t>renta</a:t>
            </a:r>
            <a:r>
              <a:rPr lang="en-US" dirty="0"/>
              <a:t> o </a:t>
            </a:r>
            <a:r>
              <a:rPr lang="en-US" dirty="0" err="1"/>
              <a:t>producción</a:t>
            </a:r>
            <a:r>
              <a:rPr lang="en-US" dirty="0"/>
              <a:t>. (e.g. RN, PIB, PNB)</a:t>
            </a:r>
          </a:p>
          <a:p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calculamos</a:t>
            </a:r>
            <a:r>
              <a:rPr lang="en-US" dirty="0"/>
              <a:t> C+I+G+X-M, le </a:t>
            </a:r>
            <a:r>
              <a:rPr lang="en-US" dirty="0" err="1"/>
              <a:t>preguntamos</a:t>
            </a:r>
            <a:r>
              <a:rPr lang="en-US" dirty="0"/>
              <a:t> a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consumidores</a:t>
            </a:r>
            <a:r>
              <a:rPr lang="en-US" dirty="0"/>
              <a:t> </a:t>
            </a:r>
            <a:r>
              <a:rPr lang="en-US" dirty="0" err="1"/>
              <a:t>cuanto</a:t>
            </a:r>
            <a:r>
              <a:rPr lang="en-US" dirty="0"/>
              <a:t> </a:t>
            </a:r>
            <a:r>
              <a:rPr lang="en-US" dirty="0" err="1"/>
              <a:t>han</a:t>
            </a:r>
            <a:r>
              <a:rPr lang="en-US" dirty="0"/>
              <a:t> </a:t>
            </a:r>
            <a:r>
              <a:rPr lang="en-US" dirty="0" err="1"/>
              <a:t>pagado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compras</a:t>
            </a:r>
            <a:r>
              <a:rPr lang="en-US" dirty="0"/>
              <a:t>…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gastar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que el </a:t>
            </a:r>
            <a:r>
              <a:rPr lang="en-US" dirty="0" err="1"/>
              <a:t>año</a:t>
            </a:r>
            <a:r>
              <a:rPr lang="en-US" dirty="0"/>
              <a:t> anterior no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dirty="0" err="1"/>
              <a:t>producir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, </a:t>
            </a:r>
            <a:r>
              <a:rPr lang="en-US" dirty="0" err="1"/>
              <a:t>porque</a:t>
            </a:r>
            <a:r>
              <a:rPr lang="en-US" dirty="0"/>
              <a:t> el </a:t>
            </a:r>
            <a:r>
              <a:rPr lang="en-US" dirty="0" err="1"/>
              <a:t>gasto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P*Q</a:t>
            </a:r>
          </a:p>
          <a:p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posible</a:t>
            </a:r>
            <a:r>
              <a:rPr lang="en-US" dirty="0"/>
              <a:t> que </a:t>
            </a:r>
            <a:r>
              <a:rPr lang="en-US" dirty="0" err="1"/>
              <a:t>hayan</a:t>
            </a:r>
            <a:r>
              <a:rPr lang="en-US" dirty="0"/>
              <a:t> </a:t>
            </a:r>
            <a:r>
              <a:rPr lang="en-US" dirty="0" err="1"/>
              <a:t>subido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precios</a:t>
            </a:r>
            <a:r>
              <a:rPr lang="en-US" dirty="0"/>
              <a:t> y que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tanto</a:t>
            </a:r>
            <a:r>
              <a:rPr lang="en-US" dirty="0"/>
              <a:t> el </a:t>
            </a:r>
            <a:r>
              <a:rPr lang="en-US" dirty="0" err="1"/>
              <a:t>gasto</a:t>
            </a:r>
            <a:r>
              <a:rPr lang="en-US" dirty="0"/>
              <a:t> sea mayor </a:t>
            </a:r>
            <a:r>
              <a:rPr lang="en-US" dirty="0" err="1"/>
              <a:t>aunque</a:t>
            </a:r>
            <a:r>
              <a:rPr lang="en-US" dirty="0"/>
              <a:t> la </a:t>
            </a:r>
            <a:r>
              <a:rPr lang="en-US" dirty="0" err="1"/>
              <a:t>cantidad</a:t>
            </a:r>
            <a:r>
              <a:rPr lang="en-US" dirty="0"/>
              <a:t> </a:t>
            </a:r>
            <a:r>
              <a:rPr lang="en-US" dirty="0" err="1"/>
              <a:t>producida</a:t>
            </a:r>
            <a:r>
              <a:rPr lang="en-US" dirty="0"/>
              <a:t> sea la </a:t>
            </a:r>
            <a:r>
              <a:rPr lang="en-US" dirty="0" err="1"/>
              <a:t>misma</a:t>
            </a:r>
            <a:r>
              <a:rPr lang="en-US" dirty="0"/>
              <a:t> o </a:t>
            </a:r>
            <a:r>
              <a:rPr lang="en-US" dirty="0" err="1"/>
              <a:t>incluso</a:t>
            </a:r>
            <a:r>
              <a:rPr lang="en-US" dirty="0"/>
              <a:t> </a:t>
            </a:r>
            <a:r>
              <a:rPr lang="en-US" dirty="0" err="1"/>
              <a:t>menor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7646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PIB nominal vs PIB real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r>
                  <a:rPr lang="en-US" dirty="0"/>
                  <a:t>PIB nominal, </a:t>
                </a:r>
                <a:r>
                  <a:rPr lang="en-US" dirty="0" err="1"/>
                  <a:t>usa</a:t>
                </a:r>
                <a:r>
                  <a:rPr lang="en-US" dirty="0"/>
                  <a:t> </a:t>
                </a:r>
                <a:r>
                  <a:rPr lang="en-US" dirty="0" err="1"/>
                  <a:t>precios</a:t>
                </a:r>
                <a:r>
                  <a:rPr lang="en-US" dirty="0"/>
                  <a:t> </a:t>
                </a:r>
                <a:r>
                  <a:rPr lang="en-US" dirty="0" err="1"/>
                  <a:t>corrientes</a:t>
                </a:r>
                <a:endParaRPr lang="en-US" dirty="0"/>
              </a:p>
              <a:p>
                <a:r>
                  <a:rPr lang="en-US" dirty="0"/>
                  <a:t>PIB real, </a:t>
                </a:r>
                <a:r>
                  <a:rPr lang="en-US" dirty="0" err="1"/>
                  <a:t>usa</a:t>
                </a:r>
                <a:r>
                  <a:rPr lang="en-US" dirty="0"/>
                  <a:t> </a:t>
                </a:r>
                <a:r>
                  <a:rPr lang="en-US" dirty="0" err="1"/>
                  <a:t>precios</a:t>
                </a:r>
                <a:r>
                  <a:rPr lang="en-US" dirty="0"/>
                  <a:t> </a:t>
                </a:r>
                <a:r>
                  <a:rPr lang="en-US" dirty="0" err="1"/>
                  <a:t>constantes</a:t>
                </a:r>
                <a:r>
                  <a:rPr lang="en-US" dirty="0"/>
                  <a:t>, de forma que la </a:t>
                </a:r>
                <a:r>
                  <a:rPr lang="en-US" dirty="0" err="1"/>
                  <a:t>producción</a:t>
                </a:r>
                <a:r>
                  <a:rPr lang="en-US" dirty="0"/>
                  <a:t> de dos </a:t>
                </a:r>
                <a:r>
                  <a:rPr lang="en-US" dirty="0" err="1"/>
                  <a:t>años</a:t>
                </a:r>
                <a:r>
                  <a:rPr lang="en-US" dirty="0"/>
                  <a:t> </a:t>
                </a:r>
                <a:r>
                  <a:rPr lang="en-US" dirty="0" err="1"/>
                  <a:t>distintos</a:t>
                </a:r>
                <a:r>
                  <a:rPr lang="en-US" dirty="0"/>
                  <a:t> sea comparable. </a:t>
                </a:r>
                <a:r>
                  <a:rPr lang="en-US" dirty="0" err="1"/>
                  <a:t>PIBreal</a:t>
                </a:r>
                <a:r>
                  <a:rPr lang="en-US" dirty="0"/>
                  <a:t> t=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𝑃𝐼𝐵</m:t>
                        </m:r>
                        <m:r>
                          <a:rPr lang="es-ES" b="0" i="1" smtClean="0">
                            <a:latin typeface="Cambria Math"/>
                          </a:rPr>
                          <m:t> </m:t>
                        </m:r>
                        <m:r>
                          <a:rPr lang="es-ES" b="0" i="1" smtClean="0">
                            <a:latin typeface="Cambria Math"/>
                          </a:rPr>
                          <m:t>𝑛𝑜𝑚𝑖𝑛𝑎𝑙</m:t>
                        </m:r>
                      </m:num>
                      <m:den>
                        <m:r>
                          <a:rPr lang="es-ES" b="0" i="1" smtClean="0">
                            <a:latin typeface="Cambria Math"/>
                          </a:rPr>
                          <m:t>𝐼𝑃𝐶𝑡</m:t>
                        </m:r>
                      </m:den>
                    </m:f>
                  </m:oMath>
                </a14:m>
                <a:r>
                  <a:rPr lang="es-ES" dirty="0"/>
                  <a:t>*100</a:t>
                </a:r>
              </a:p>
              <a:p>
                <a:r>
                  <a:rPr lang="en-US" dirty="0" err="1"/>
                  <a:t>Ejemplo</a:t>
                </a:r>
                <a:r>
                  <a:rPr lang="en-US" dirty="0"/>
                  <a:t>:</a:t>
                </a:r>
              </a:p>
              <a:p>
                <a:pPr lvl="1"/>
                <a:r>
                  <a:rPr lang="en-US" dirty="0"/>
                  <a:t> Si el PIB nominal </a:t>
                </a:r>
                <a:r>
                  <a:rPr lang="en-US" dirty="0" err="1"/>
                  <a:t>en</a:t>
                </a:r>
                <a:r>
                  <a:rPr lang="en-US" dirty="0"/>
                  <a:t> 2015=333</a:t>
                </a:r>
              </a:p>
              <a:p>
                <a:pPr lvl="1"/>
                <a:r>
                  <a:rPr lang="en-US" dirty="0"/>
                  <a:t>PIB real=333/1,125=296</a:t>
                </a: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9094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¿Qué</a:t>
            </a:r>
            <a:r>
              <a:rPr lang="en-US" dirty="0"/>
              <a:t> </a:t>
            </a:r>
            <a:r>
              <a:rPr lang="en-US" dirty="0" err="1"/>
              <a:t>medida</a:t>
            </a:r>
            <a:r>
              <a:rPr lang="en-US" dirty="0"/>
              <a:t> del </a:t>
            </a:r>
            <a:r>
              <a:rPr lang="en-US" dirty="0" err="1"/>
              <a:t>nivel</a:t>
            </a:r>
            <a:r>
              <a:rPr lang="en-US" dirty="0"/>
              <a:t> de </a:t>
            </a:r>
            <a:r>
              <a:rPr lang="en-US" dirty="0" err="1"/>
              <a:t>producción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mejor</a:t>
            </a:r>
            <a:r>
              <a:rPr lang="en-US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renta</a:t>
            </a:r>
            <a:r>
              <a:rPr lang="en-US" dirty="0"/>
              <a:t> </a:t>
            </a:r>
            <a:r>
              <a:rPr lang="en-US" dirty="0" err="1"/>
              <a:t>nacional</a:t>
            </a:r>
            <a:r>
              <a:rPr lang="en-US" dirty="0"/>
              <a:t> per capita y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terminos</a:t>
            </a:r>
            <a:r>
              <a:rPr lang="en-US" dirty="0"/>
              <a:t> </a:t>
            </a:r>
            <a:r>
              <a:rPr lang="en-US" dirty="0" err="1"/>
              <a:t>reales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indicador</a:t>
            </a:r>
            <a:r>
              <a:rPr lang="en-US" dirty="0"/>
              <a:t> que </a:t>
            </a:r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porque</a:t>
            </a:r>
            <a:r>
              <a:rPr lang="en-US" dirty="0"/>
              <a:t> </a:t>
            </a:r>
            <a:r>
              <a:rPr lang="en-US" dirty="0" err="1"/>
              <a:t>corrige</a:t>
            </a:r>
            <a:r>
              <a:rPr lang="en-US" dirty="0"/>
              <a:t> la </a:t>
            </a:r>
            <a:r>
              <a:rPr lang="en-US" dirty="0" err="1"/>
              <a:t>influencia</a:t>
            </a:r>
            <a:r>
              <a:rPr lang="en-US" dirty="0"/>
              <a:t> de la </a:t>
            </a:r>
            <a:r>
              <a:rPr lang="en-US" dirty="0" err="1"/>
              <a:t>deprección</a:t>
            </a:r>
            <a:r>
              <a:rPr lang="en-US" dirty="0"/>
              <a:t>,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impuestos</a:t>
            </a:r>
            <a:r>
              <a:rPr lang="en-US" dirty="0"/>
              <a:t> </a:t>
            </a:r>
            <a:r>
              <a:rPr lang="en-US" dirty="0" err="1"/>
              <a:t>indirectos</a:t>
            </a:r>
            <a:r>
              <a:rPr lang="en-US" dirty="0"/>
              <a:t>, la </a:t>
            </a:r>
            <a:r>
              <a:rPr lang="en-US" dirty="0" err="1"/>
              <a:t>población</a:t>
            </a:r>
            <a:r>
              <a:rPr lang="en-US" dirty="0"/>
              <a:t> y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precios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820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Introducción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última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</a:t>
            </a:r>
            <a:r>
              <a:rPr lang="en-US" dirty="0" err="1"/>
              <a:t>aprendimos</a:t>
            </a:r>
            <a:r>
              <a:rPr lang="en-US" dirty="0"/>
              <a:t> a </a:t>
            </a:r>
            <a:r>
              <a:rPr lang="en-US" dirty="0" err="1"/>
              <a:t>calcular</a:t>
            </a:r>
            <a:r>
              <a:rPr lang="en-US" dirty="0"/>
              <a:t> el </a:t>
            </a:r>
            <a:r>
              <a:rPr lang="en-US" dirty="0" err="1"/>
              <a:t>nivel</a:t>
            </a:r>
            <a:r>
              <a:rPr lang="en-US" dirty="0"/>
              <a:t> de </a:t>
            </a:r>
            <a:r>
              <a:rPr lang="en-US" dirty="0" err="1"/>
              <a:t>producción</a:t>
            </a:r>
            <a:r>
              <a:rPr lang="en-US" dirty="0"/>
              <a:t> de un </a:t>
            </a:r>
            <a:r>
              <a:rPr lang="en-US" dirty="0" err="1"/>
              <a:t>país</a:t>
            </a:r>
            <a:r>
              <a:rPr lang="en-US" dirty="0"/>
              <a:t>, que </a:t>
            </a:r>
            <a:r>
              <a:rPr lang="en-US" dirty="0" err="1"/>
              <a:t>es</a:t>
            </a:r>
            <a:r>
              <a:rPr lang="en-US" dirty="0"/>
              <a:t> el </a:t>
            </a:r>
            <a:r>
              <a:rPr lang="en-US" dirty="0" err="1"/>
              <a:t>equivalente</a:t>
            </a:r>
            <a:r>
              <a:rPr lang="en-US" dirty="0"/>
              <a:t> </a:t>
            </a:r>
            <a:r>
              <a:rPr lang="en-US" dirty="0" err="1"/>
              <a:t>macroeconómico</a:t>
            </a:r>
            <a:r>
              <a:rPr lang="en-US" dirty="0"/>
              <a:t> de la </a:t>
            </a:r>
            <a:r>
              <a:rPr lang="en-US" dirty="0" err="1"/>
              <a:t>cantidad</a:t>
            </a:r>
            <a:r>
              <a:rPr lang="en-US" dirty="0"/>
              <a:t> </a:t>
            </a:r>
            <a:r>
              <a:rPr lang="en-US" dirty="0" err="1"/>
              <a:t>producida</a:t>
            </a:r>
            <a:r>
              <a:rPr lang="en-US" dirty="0"/>
              <a:t>.</a:t>
            </a:r>
          </a:p>
          <a:p>
            <a:r>
              <a:rPr lang="en-US" dirty="0"/>
              <a:t>Hoy </a:t>
            </a:r>
            <a:r>
              <a:rPr lang="en-US" dirty="0" err="1"/>
              <a:t>aprenderemos</a:t>
            </a:r>
            <a:r>
              <a:rPr lang="en-US" dirty="0"/>
              <a:t> a </a:t>
            </a:r>
            <a:r>
              <a:rPr lang="en-US" dirty="0" err="1"/>
              <a:t>calcular</a:t>
            </a:r>
            <a:r>
              <a:rPr lang="en-US" dirty="0"/>
              <a:t> el </a:t>
            </a:r>
            <a:r>
              <a:rPr lang="en-US" dirty="0" err="1"/>
              <a:t>nivel</a:t>
            </a:r>
            <a:r>
              <a:rPr lang="en-US" dirty="0"/>
              <a:t> de </a:t>
            </a:r>
            <a:r>
              <a:rPr lang="en-US" dirty="0" err="1"/>
              <a:t>precios</a:t>
            </a:r>
            <a:r>
              <a:rPr lang="en-US" dirty="0"/>
              <a:t> de la </a:t>
            </a:r>
            <a:r>
              <a:rPr lang="en-US" dirty="0" err="1"/>
              <a:t>economía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conjunto</a:t>
            </a:r>
            <a:r>
              <a:rPr lang="en-US" dirty="0"/>
              <a:t> (el </a:t>
            </a:r>
            <a:r>
              <a:rPr lang="en-US" dirty="0" err="1"/>
              <a:t>equivalente</a:t>
            </a:r>
            <a:r>
              <a:rPr lang="en-US" dirty="0"/>
              <a:t> macro del </a:t>
            </a:r>
            <a:r>
              <a:rPr lang="en-US" dirty="0" err="1"/>
              <a:t>precio</a:t>
            </a:r>
            <a:r>
              <a:rPr lang="en-US" dirty="0"/>
              <a:t> del </a:t>
            </a:r>
            <a:r>
              <a:rPr lang="en-US" dirty="0" err="1"/>
              <a:t>producto</a:t>
            </a:r>
            <a:r>
              <a:rPr lang="en-US" dirty="0"/>
              <a:t>). 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medida</a:t>
            </a:r>
            <a:r>
              <a:rPr lang="en-US" dirty="0"/>
              <a:t> se le llama IPC (</a:t>
            </a:r>
            <a:r>
              <a:rPr lang="en-US" dirty="0" err="1"/>
              <a:t>Índice</a:t>
            </a:r>
            <a:r>
              <a:rPr lang="en-US" dirty="0"/>
              <a:t> de </a:t>
            </a:r>
            <a:r>
              <a:rPr lang="en-US" dirty="0" err="1"/>
              <a:t>Precios</a:t>
            </a:r>
            <a:r>
              <a:rPr lang="en-US" dirty="0"/>
              <a:t> al </a:t>
            </a:r>
            <a:r>
              <a:rPr lang="en-US" dirty="0" err="1"/>
              <a:t>Consumo</a:t>
            </a:r>
            <a:r>
              <a:rPr lang="en-US" dirty="0"/>
              <a:t>).</a:t>
            </a:r>
          </a:p>
          <a:p>
            <a:pPr lvl="1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España</a:t>
            </a:r>
            <a:r>
              <a:rPr lang="en-US" dirty="0"/>
              <a:t> lo </a:t>
            </a:r>
            <a:r>
              <a:rPr lang="en-US" dirty="0" err="1"/>
              <a:t>calcula</a:t>
            </a:r>
            <a:r>
              <a:rPr lang="en-US" dirty="0"/>
              <a:t> el I.N.E.</a:t>
            </a:r>
          </a:p>
        </p:txBody>
      </p:sp>
    </p:spTree>
    <p:extLst>
      <p:ext uri="{BB962C8B-B14F-4D97-AF65-F5344CB8AC3E}">
        <p14:creationId xmlns:p14="http://schemas.microsoft.com/office/powerpoint/2010/main" val="3714623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Paso 1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 </a:t>
            </a:r>
            <a:r>
              <a:rPr lang="en-US" dirty="0" err="1"/>
              <a:t>realiza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encuesta</a:t>
            </a:r>
            <a:r>
              <a:rPr lang="en-US" dirty="0"/>
              <a:t> y se le </a:t>
            </a:r>
            <a:r>
              <a:rPr lang="en-US" dirty="0" err="1"/>
              <a:t>pregunta</a:t>
            </a:r>
            <a:r>
              <a:rPr lang="en-US" dirty="0"/>
              <a:t> a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muestra</a:t>
            </a:r>
            <a:r>
              <a:rPr lang="en-US" dirty="0"/>
              <a:t> </a:t>
            </a:r>
            <a:r>
              <a:rPr lang="en-US" dirty="0" err="1"/>
              <a:t>representativa</a:t>
            </a:r>
            <a:r>
              <a:rPr lang="en-US" dirty="0"/>
              <a:t> de personas el </a:t>
            </a:r>
            <a:r>
              <a:rPr lang="en-US" dirty="0" err="1"/>
              <a:t>porcentaje</a:t>
            </a:r>
            <a:r>
              <a:rPr lang="en-US" dirty="0"/>
              <a:t> de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renta</a:t>
            </a:r>
            <a:r>
              <a:rPr lang="en-US" dirty="0"/>
              <a:t> que </a:t>
            </a:r>
            <a:r>
              <a:rPr lang="en-US" dirty="0" err="1"/>
              <a:t>gastan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de </a:t>
            </a:r>
            <a:r>
              <a:rPr lang="en-US" dirty="0" err="1"/>
              <a:t>categorías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 err="1"/>
              <a:t>Exjemplo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Comida, 30%</a:t>
            </a:r>
          </a:p>
          <a:p>
            <a:pPr lvl="1"/>
            <a:r>
              <a:rPr lang="en-US" dirty="0" err="1"/>
              <a:t>Ropa</a:t>
            </a:r>
            <a:r>
              <a:rPr lang="en-US" dirty="0"/>
              <a:t>, 20%</a:t>
            </a:r>
          </a:p>
          <a:p>
            <a:pPr lvl="1"/>
            <a:r>
              <a:rPr lang="en-US" dirty="0" err="1"/>
              <a:t>Vivienda</a:t>
            </a:r>
            <a:r>
              <a:rPr lang="en-US" dirty="0"/>
              <a:t>, 40%</a:t>
            </a:r>
          </a:p>
          <a:p>
            <a:pPr lvl="1"/>
            <a:r>
              <a:rPr lang="en-US" dirty="0" err="1"/>
              <a:t>Ocio</a:t>
            </a:r>
            <a:r>
              <a:rPr lang="en-US" dirty="0"/>
              <a:t>, 10% </a:t>
            </a:r>
          </a:p>
        </p:txBody>
      </p:sp>
    </p:spTree>
    <p:extLst>
      <p:ext uri="{BB962C8B-B14F-4D97-AF65-F5344CB8AC3E}">
        <p14:creationId xmlns:p14="http://schemas.microsoft.com/office/powerpoint/2010/main" val="1743835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Paso 2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Buscamos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de </a:t>
            </a:r>
            <a:r>
              <a:rPr lang="en-US" dirty="0" err="1"/>
              <a:t>productos</a:t>
            </a:r>
            <a:r>
              <a:rPr lang="en-US" dirty="0"/>
              <a:t> </a:t>
            </a:r>
            <a:r>
              <a:rPr lang="en-US" dirty="0" err="1"/>
              <a:t>específicos</a:t>
            </a:r>
            <a:r>
              <a:rPr lang="en-US" dirty="0"/>
              <a:t> que </a:t>
            </a:r>
            <a:r>
              <a:rPr lang="en-US" dirty="0" err="1"/>
              <a:t>representen</a:t>
            </a:r>
            <a:r>
              <a:rPr lang="en-US" dirty="0"/>
              <a:t>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categoría</a:t>
            </a:r>
            <a:r>
              <a:rPr lang="en-US" dirty="0"/>
              <a:t> de </a:t>
            </a:r>
            <a:r>
              <a:rPr lang="en-US" dirty="0" err="1"/>
              <a:t>gasto</a:t>
            </a:r>
            <a:r>
              <a:rPr lang="en-US" dirty="0"/>
              <a:t>.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decir</a:t>
            </a:r>
            <a:r>
              <a:rPr lang="en-US" dirty="0"/>
              <a:t> </a:t>
            </a:r>
            <a:r>
              <a:rPr lang="en-US" dirty="0" err="1"/>
              <a:t>buscamos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cesta</a:t>
            </a:r>
            <a:r>
              <a:rPr lang="en-US" dirty="0"/>
              <a:t> </a:t>
            </a:r>
            <a:r>
              <a:rPr lang="en-US" dirty="0" err="1"/>
              <a:t>representativa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Ejemplo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Tomates</a:t>
            </a:r>
            <a:r>
              <a:rPr lang="en-US" dirty="0"/>
              <a:t>, </a:t>
            </a:r>
            <a:r>
              <a:rPr lang="en-US" dirty="0" err="1"/>
              <a:t>queso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marca</a:t>
            </a:r>
            <a:r>
              <a:rPr lang="en-US" dirty="0"/>
              <a:t> </a:t>
            </a:r>
            <a:r>
              <a:rPr lang="en-US" dirty="0" err="1"/>
              <a:t>concreta</a:t>
            </a:r>
            <a:r>
              <a:rPr lang="en-US" dirty="0"/>
              <a:t>, yogurt, </a:t>
            </a:r>
            <a:r>
              <a:rPr lang="en-US" dirty="0" err="1"/>
              <a:t>atún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 err="1"/>
              <a:t>Pantalones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marca</a:t>
            </a:r>
            <a:r>
              <a:rPr lang="en-US" dirty="0"/>
              <a:t> </a:t>
            </a:r>
            <a:r>
              <a:rPr lang="en-US" dirty="0" err="1"/>
              <a:t>concreta</a:t>
            </a:r>
            <a:r>
              <a:rPr lang="en-US" dirty="0"/>
              <a:t>, </a:t>
            </a:r>
            <a:r>
              <a:rPr lang="en-US" dirty="0" err="1"/>
              <a:t>camisas</a:t>
            </a:r>
            <a:r>
              <a:rPr lang="en-US" dirty="0"/>
              <a:t>, </a:t>
            </a:r>
            <a:r>
              <a:rPr lang="en-US" dirty="0" err="1"/>
              <a:t>abrigos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 err="1"/>
              <a:t>Vivendas</a:t>
            </a:r>
            <a:r>
              <a:rPr lang="en-US" dirty="0"/>
              <a:t> </a:t>
            </a:r>
            <a:r>
              <a:rPr lang="en-US" dirty="0" err="1"/>
              <a:t>situadas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calle</a:t>
            </a:r>
            <a:r>
              <a:rPr lang="en-US" dirty="0"/>
              <a:t> </a:t>
            </a:r>
            <a:r>
              <a:rPr lang="en-US" dirty="0" err="1"/>
              <a:t>concreta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un barrio </a:t>
            </a:r>
            <a:r>
              <a:rPr lang="en-US" dirty="0" err="1"/>
              <a:t>determinado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364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Paso 3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 </a:t>
            </a:r>
            <a:r>
              <a:rPr lang="en-US" dirty="0" err="1"/>
              <a:t>comprueba</a:t>
            </a:r>
            <a:r>
              <a:rPr lang="en-US" dirty="0"/>
              <a:t> el </a:t>
            </a:r>
            <a:r>
              <a:rPr lang="en-US" dirty="0" err="1"/>
              <a:t>precio</a:t>
            </a:r>
            <a:r>
              <a:rPr lang="en-US" dirty="0"/>
              <a:t> de </a:t>
            </a:r>
            <a:r>
              <a:rPr lang="en-US" dirty="0" err="1"/>
              <a:t>esos</a:t>
            </a:r>
            <a:r>
              <a:rPr lang="en-US" dirty="0"/>
              <a:t> </a:t>
            </a:r>
            <a:r>
              <a:rPr lang="en-US" dirty="0" err="1"/>
              <a:t>productos</a:t>
            </a:r>
            <a:r>
              <a:rPr lang="en-US" dirty="0"/>
              <a:t> </a:t>
            </a:r>
            <a:r>
              <a:rPr lang="en-US" dirty="0" err="1"/>
              <a:t>concretos</a:t>
            </a:r>
            <a:r>
              <a:rPr lang="en-US" dirty="0"/>
              <a:t>. Se </a:t>
            </a:r>
            <a:r>
              <a:rPr lang="en-US" dirty="0" err="1"/>
              <a:t>calcula</a:t>
            </a:r>
            <a:r>
              <a:rPr lang="en-US" dirty="0"/>
              <a:t> el </a:t>
            </a:r>
            <a:r>
              <a:rPr lang="en-US" dirty="0" err="1"/>
              <a:t>dinero</a:t>
            </a:r>
            <a:r>
              <a:rPr lang="en-US" dirty="0"/>
              <a:t> que se </a:t>
            </a:r>
            <a:r>
              <a:rPr lang="en-US" dirty="0" err="1"/>
              <a:t>tendrían</a:t>
            </a:r>
            <a:r>
              <a:rPr lang="en-US" dirty="0"/>
              <a:t> que </a:t>
            </a:r>
            <a:r>
              <a:rPr lang="en-US" dirty="0" err="1"/>
              <a:t>gastar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consumidores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adquirir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cesta</a:t>
            </a:r>
            <a:r>
              <a:rPr lang="en-US" dirty="0"/>
              <a:t> </a:t>
            </a:r>
            <a:r>
              <a:rPr lang="en-US" dirty="0" err="1"/>
              <a:t>concreta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año</a:t>
            </a:r>
            <a:r>
              <a:rPr lang="en-US" dirty="0"/>
              <a:t> 0 (</a:t>
            </a:r>
            <a:r>
              <a:rPr lang="en-US" dirty="0" err="1"/>
              <a:t>año</a:t>
            </a:r>
            <a:r>
              <a:rPr lang="en-US" dirty="0"/>
              <a:t> base)?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0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Paso 4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Un </a:t>
            </a:r>
            <a:r>
              <a:rPr lang="en-US" dirty="0" err="1"/>
              <a:t>año</a:t>
            </a:r>
            <a:r>
              <a:rPr lang="en-US" dirty="0"/>
              <a:t> </a:t>
            </a:r>
            <a:r>
              <a:rPr lang="en-US" dirty="0" err="1"/>
              <a:t>después</a:t>
            </a:r>
            <a:r>
              <a:rPr lang="en-US" dirty="0"/>
              <a:t> (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año</a:t>
            </a:r>
            <a:r>
              <a:rPr lang="en-US" dirty="0"/>
              <a:t> 1) se </a:t>
            </a:r>
            <a:r>
              <a:rPr lang="en-US" dirty="0" err="1"/>
              <a:t>comprueba</a:t>
            </a:r>
            <a:r>
              <a:rPr lang="en-US" dirty="0"/>
              <a:t> el </a:t>
            </a:r>
            <a:r>
              <a:rPr lang="en-US" dirty="0" err="1"/>
              <a:t>precio</a:t>
            </a:r>
            <a:r>
              <a:rPr lang="en-US" dirty="0"/>
              <a:t> de </a:t>
            </a:r>
            <a:r>
              <a:rPr lang="en-US" dirty="0" err="1"/>
              <a:t>esos</a:t>
            </a:r>
            <a:r>
              <a:rPr lang="en-US" dirty="0"/>
              <a:t> </a:t>
            </a:r>
            <a:r>
              <a:rPr lang="en-US" dirty="0" err="1"/>
              <a:t>mismos</a:t>
            </a:r>
            <a:r>
              <a:rPr lang="en-US" dirty="0"/>
              <a:t> </a:t>
            </a:r>
            <a:r>
              <a:rPr lang="en-US" dirty="0" err="1"/>
              <a:t>productos</a:t>
            </a:r>
            <a:r>
              <a:rPr lang="en-US" dirty="0"/>
              <a:t> </a:t>
            </a:r>
            <a:r>
              <a:rPr lang="en-US" dirty="0" err="1"/>
              <a:t>específicos</a:t>
            </a:r>
            <a:r>
              <a:rPr lang="en-US" dirty="0"/>
              <a:t> </a:t>
            </a:r>
            <a:r>
              <a:rPr lang="en-US" dirty="0" err="1"/>
              <a:t>incluidos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cesta</a:t>
            </a:r>
            <a:r>
              <a:rPr lang="en-US" dirty="0"/>
              <a:t>. Se </a:t>
            </a:r>
            <a:r>
              <a:rPr lang="en-US" dirty="0" err="1"/>
              <a:t>calcula</a:t>
            </a:r>
            <a:r>
              <a:rPr lang="en-US" dirty="0"/>
              <a:t> </a:t>
            </a:r>
            <a:r>
              <a:rPr lang="en-US" dirty="0" err="1"/>
              <a:t>cuanto</a:t>
            </a:r>
            <a:r>
              <a:rPr lang="en-US" dirty="0"/>
              <a:t> </a:t>
            </a:r>
            <a:r>
              <a:rPr lang="en-US" dirty="0" err="1"/>
              <a:t>tendrían</a:t>
            </a:r>
            <a:r>
              <a:rPr lang="en-US" dirty="0"/>
              <a:t> que </a:t>
            </a:r>
            <a:r>
              <a:rPr lang="en-US" dirty="0" err="1"/>
              <a:t>gastar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consumidores</a:t>
            </a:r>
            <a:r>
              <a:rPr lang="en-US" dirty="0"/>
              <a:t> para </a:t>
            </a:r>
            <a:r>
              <a:rPr lang="en-US" dirty="0" err="1"/>
              <a:t>comprar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misma</a:t>
            </a:r>
            <a:r>
              <a:rPr lang="en-US" dirty="0"/>
              <a:t> </a:t>
            </a:r>
            <a:r>
              <a:rPr lang="en-US" dirty="0" err="1"/>
              <a:t>cesta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año</a:t>
            </a:r>
            <a:r>
              <a:rPr lang="en-US" dirty="0"/>
              <a:t> 1. </a:t>
            </a:r>
          </a:p>
        </p:txBody>
      </p:sp>
    </p:spTree>
    <p:extLst>
      <p:ext uri="{BB962C8B-B14F-4D97-AF65-F5344CB8AC3E}">
        <p14:creationId xmlns:p14="http://schemas.microsoft.com/office/powerpoint/2010/main" val="1479453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81010060"/>
              </p:ext>
            </p:extLst>
          </p:nvPr>
        </p:nvGraphicFramePr>
        <p:xfrm>
          <a:off x="612775" y="2305680"/>
          <a:ext cx="8153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renta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Coste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en</a:t>
                      </a:r>
                      <a:r>
                        <a:rPr lang="en-US" dirty="0"/>
                        <a:t> 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Coste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en</a:t>
                      </a:r>
                      <a:r>
                        <a:rPr lang="en-US" dirty="0"/>
                        <a:t>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Ropa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Vivienda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Ocio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95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Paso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Se </a:t>
                </a:r>
                <a:r>
                  <a:rPr lang="en-US" dirty="0" err="1"/>
                  <a:t>estandarizan</a:t>
                </a:r>
                <a:r>
                  <a:rPr lang="en-US" dirty="0"/>
                  <a:t> </a:t>
                </a:r>
                <a:r>
                  <a:rPr lang="en-US" dirty="0" err="1"/>
                  <a:t>los</a:t>
                </a:r>
                <a:r>
                  <a:rPr lang="en-US" dirty="0"/>
                  <a:t> </a:t>
                </a:r>
                <a:r>
                  <a:rPr lang="en-US" dirty="0" err="1"/>
                  <a:t>resultados</a:t>
                </a:r>
                <a:r>
                  <a:rPr lang="en-US" dirty="0"/>
                  <a:t> del </a:t>
                </a:r>
                <a:r>
                  <a:rPr lang="en-US" dirty="0" err="1"/>
                  <a:t>año</a:t>
                </a:r>
                <a:r>
                  <a:rPr lang="en-US" dirty="0"/>
                  <a:t> base (o </a:t>
                </a:r>
                <a:r>
                  <a:rPr lang="en-US" dirty="0" err="1"/>
                  <a:t>año</a:t>
                </a:r>
                <a:r>
                  <a:rPr lang="en-US" dirty="0"/>
                  <a:t> de </a:t>
                </a:r>
                <a:r>
                  <a:rPr lang="en-US" dirty="0" err="1"/>
                  <a:t>referencia</a:t>
                </a:r>
                <a:r>
                  <a:rPr lang="en-US" dirty="0"/>
                  <a:t>) de forma que la </a:t>
                </a:r>
                <a:r>
                  <a:rPr lang="en-US" dirty="0" err="1"/>
                  <a:t>cesta</a:t>
                </a:r>
                <a:r>
                  <a:rPr lang="en-US" dirty="0"/>
                  <a:t> de </a:t>
                </a:r>
                <a:r>
                  <a:rPr lang="en-US" dirty="0" err="1"/>
                  <a:t>cada</a:t>
                </a:r>
                <a:r>
                  <a:rPr lang="en-US" dirty="0"/>
                  <a:t> </a:t>
                </a:r>
                <a:r>
                  <a:rPr lang="en-US" dirty="0" err="1"/>
                  <a:t>categoría</a:t>
                </a:r>
                <a:r>
                  <a:rPr lang="en-US" dirty="0"/>
                  <a:t> </a:t>
                </a:r>
                <a:r>
                  <a:rPr lang="en-US" dirty="0" err="1"/>
                  <a:t>valga</a:t>
                </a:r>
                <a:r>
                  <a:rPr lang="en-US" dirty="0"/>
                  <a:t> 100. Se </a:t>
                </a:r>
                <a:r>
                  <a:rPr lang="en-US" dirty="0" err="1"/>
                  <a:t>calcula</a:t>
                </a:r>
                <a:r>
                  <a:rPr lang="en-US" dirty="0"/>
                  <a:t> el </a:t>
                </a:r>
                <a:r>
                  <a:rPr lang="en-US" dirty="0" err="1"/>
                  <a:t>incremento</a:t>
                </a:r>
                <a:r>
                  <a:rPr lang="en-US" dirty="0"/>
                  <a:t> </a:t>
                </a:r>
                <a:r>
                  <a:rPr lang="en-US" dirty="0" err="1"/>
                  <a:t>respecto</a:t>
                </a:r>
                <a:r>
                  <a:rPr lang="en-US" dirty="0"/>
                  <a:t> al </a:t>
                </a:r>
                <a:r>
                  <a:rPr lang="en-US" dirty="0" err="1"/>
                  <a:t>año</a:t>
                </a:r>
                <a:r>
                  <a:rPr lang="en-US" dirty="0"/>
                  <a:t> base.</a:t>
                </a:r>
              </a:p>
              <a:p>
                <a:r>
                  <a:rPr lang="en-US" dirty="0" err="1"/>
                  <a:t>Por</a:t>
                </a:r>
                <a:r>
                  <a:rPr lang="en-US" dirty="0"/>
                  <a:t> </a:t>
                </a:r>
                <a:r>
                  <a:rPr lang="en-US" dirty="0" err="1"/>
                  <a:t>ejemplo</a:t>
                </a:r>
                <a:r>
                  <a:rPr lang="en-US" dirty="0"/>
                  <a:t>, </a:t>
                </a:r>
                <a:r>
                  <a:rPr lang="en-US" dirty="0" err="1"/>
                  <a:t>supongamos</a:t>
                </a:r>
                <a:r>
                  <a:rPr lang="en-US" dirty="0"/>
                  <a:t> que </a:t>
                </a:r>
                <a:r>
                  <a:rPr lang="en-US" dirty="0" err="1"/>
                  <a:t>nos</a:t>
                </a:r>
                <a:r>
                  <a:rPr lang="en-US" dirty="0"/>
                  <a:t> </a:t>
                </a:r>
                <a:r>
                  <a:rPr lang="en-US" dirty="0" err="1"/>
                  <a:t>gastamos</a:t>
                </a:r>
                <a:r>
                  <a:rPr lang="en-US" dirty="0"/>
                  <a:t> 4000 </a:t>
                </a:r>
                <a:r>
                  <a:rPr lang="en-US" dirty="0" err="1"/>
                  <a:t>en</a:t>
                </a:r>
                <a:r>
                  <a:rPr lang="en-US" dirty="0"/>
                  <a:t> 2014 </a:t>
                </a:r>
                <a:r>
                  <a:rPr lang="en-US" dirty="0" err="1"/>
                  <a:t>en</a:t>
                </a:r>
                <a:r>
                  <a:rPr lang="en-US" dirty="0"/>
                  <a:t> </a:t>
                </a:r>
                <a:r>
                  <a:rPr lang="en-US" dirty="0" err="1"/>
                  <a:t>una</a:t>
                </a:r>
                <a:r>
                  <a:rPr lang="en-US" dirty="0"/>
                  <a:t> </a:t>
                </a:r>
                <a:r>
                  <a:rPr lang="en-US" dirty="0" err="1"/>
                  <a:t>cesta</a:t>
                </a:r>
                <a:r>
                  <a:rPr lang="en-US" dirty="0"/>
                  <a:t> de comida que </a:t>
                </a:r>
                <a:r>
                  <a:rPr lang="en-US" dirty="0" err="1"/>
                  <a:t>ahora</a:t>
                </a:r>
                <a:r>
                  <a:rPr lang="en-US" dirty="0"/>
                  <a:t> cuesta 4500. Si </a:t>
                </a:r>
                <a:r>
                  <a:rPr lang="en-US" dirty="0" err="1"/>
                  <a:t>nos</a:t>
                </a:r>
                <a:r>
                  <a:rPr lang="en-US" dirty="0"/>
                  <a:t> </a:t>
                </a:r>
                <a:r>
                  <a:rPr lang="en-US" dirty="0" err="1"/>
                  <a:t>hubiésemos</a:t>
                </a:r>
                <a:r>
                  <a:rPr lang="en-US" dirty="0"/>
                  <a:t> </a:t>
                </a:r>
                <a:r>
                  <a:rPr lang="en-US" dirty="0" err="1"/>
                  <a:t>gastado</a:t>
                </a:r>
                <a:r>
                  <a:rPr lang="en-US" dirty="0"/>
                  <a:t> 100 </a:t>
                </a:r>
                <a:r>
                  <a:rPr lang="en-US" dirty="0" err="1"/>
                  <a:t>en</a:t>
                </a:r>
                <a:r>
                  <a:rPr lang="en-US" dirty="0"/>
                  <a:t> el </a:t>
                </a:r>
                <a:r>
                  <a:rPr lang="en-US" dirty="0" err="1"/>
                  <a:t>año</a:t>
                </a:r>
                <a:r>
                  <a:rPr lang="en-US" dirty="0"/>
                  <a:t> 2014, </a:t>
                </a:r>
                <a:r>
                  <a:rPr lang="en-US" dirty="0" err="1"/>
                  <a:t>cuanto</a:t>
                </a:r>
                <a:r>
                  <a:rPr lang="en-US" dirty="0"/>
                  <a:t> </a:t>
                </a:r>
                <a:r>
                  <a:rPr lang="en-US" dirty="0" err="1"/>
                  <a:t>sería</a:t>
                </a:r>
                <a:r>
                  <a:rPr lang="en-US" dirty="0"/>
                  <a:t> el </a:t>
                </a:r>
                <a:r>
                  <a:rPr lang="en-US" dirty="0" err="1"/>
                  <a:t>coste</a:t>
                </a:r>
                <a:r>
                  <a:rPr lang="en-US" dirty="0"/>
                  <a:t> de </a:t>
                </a:r>
                <a:r>
                  <a:rPr lang="en-US" dirty="0" err="1"/>
                  <a:t>esa</a:t>
                </a:r>
                <a:r>
                  <a:rPr lang="en-US" dirty="0"/>
                  <a:t> </a:t>
                </a:r>
                <a:r>
                  <a:rPr lang="en-US" dirty="0" err="1"/>
                  <a:t>cesta</a:t>
                </a:r>
                <a:r>
                  <a:rPr lang="en-US" dirty="0"/>
                  <a:t> </a:t>
                </a:r>
                <a:r>
                  <a:rPr lang="en-US" dirty="0" err="1"/>
                  <a:t>en</a:t>
                </a:r>
                <a:r>
                  <a:rPr lang="en-US" dirty="0"/>
                  <a:t> el </a:t>
                </a:r>
                <a:r>
                  <a:rPr lang="en-US" dirty="0" err="1"/>
                  <a:t>año</a:t>
                </a:r>
                <a:r>
                  <a:rPr lang="en-US" dirty="0"/>
                  <a:t> 2015?</a:t>
                </a:r>
              </a:p>
              <a:p>
                <a:r>
                  <a:rPr lang="en-US" dirty="0" err="1"/>
                  <a:t>Coste</a:t>
                </a:r>
                <a:r>
                  <a:rPr lang="en-US" dirty="0"/>
                  <a:t> </a:t>
                </a:r>
                <a:r>
                  <a:rPr lang="en-US" dirty="0" err="1"/>
                  <a:t>en</a:t>
                </a:r>
                <a:r>
                  <a:rPr lang="en-US" dirty="0"/>
                  <a:t> 2015=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4500∗100</m:t>
                        </m:r>
                      </m:num>
                      <m:den>
                        <m:r>
                          <a:rPr lang="es-ES" b="0" i="1" smtClean="0">
                            <a:latin typeface="Cambria Math"/>
                          </a:rPr>
                          <m:t>4000</m:t>
                        </m:r>
                      </m:den>
                    </m:f>
                  </m:oMath>
                </a14:m>
                <a:r>
                  <a:rPr lang="en-US" dirty="0"/>
                  <a:t>=112.5</a:t>
                </a:r>
              </a:p>
              <a:p>
                <a:r>
                  <a:rPr lang="en-US" dirty="0" err="1"/>
                  <a:t>Repetimos</a:t>
                </a:r>
                <a:r>
                  <a:rPr lang="en-US" dirty="0"/>
                  <a:t> el </a:t>
                </a:r>
                <a:r>
                  <a:rPr lang="en-US" dirty="0" err="1"/>
                  <a:t>proceso</a:t>
                </a:r>
                <a:r>
                  <a:rPr lang="en-US" dirty="0"/>
                  <a:t> para </a:t>
                </a:r>
                <a:r>
                  <a:rPr lang="en-US" dirty="0" err="1"/>
                  <a:t>cada</a:t>
                </a:r>
                <a:r>
                  <a:rPr lang="en-US" dirty="0"/>
                  <a:t> </a:t>
                </a:r>
                <a:r>
                  <a:rPr lang="en-US" dirty="0" err="1"/>
                  <a:t>categoría</a:t>
                </a:r>
                <a:r>
                  <a:rPr lang="en-US" dirty="0"/>
                  <a:t> de </a:t>
                </a:r>
                <a:r>
                  <a:rPr lang="en-US" dirty="0" err="1"/>
                  <a:t>gasto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374" t="-2171" r="-52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1633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50005190"/>
              </p:ext>
            </p:extLst>
          </p:nvPr>
        </p:nvGraphicFramePr>
        <p:xfrm>
          <a:off x="612775" y="2305680"/>
          <a:ext cx="8153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</a:t>
                      </a:r>
                      <a:r>
                        <a:rPr lang="en-US" baseline="0" dirty="0"/>
                        <a:t> de </a:t>
                      </a:r>
                      <a:r>
                        <a:rPr lang="en-US" baseline="0" dirty="0" err="1"/>
                        <a:t>renta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Coste</a:t>
                      </a:r>
                      <a:r>
                        <a:rPr lang="en-US" dirty="0"/>
                        <a:t> in 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Coste</a:t>
                      </a:r>
                      <a:r>
                        <a:rPr lang="en-US" dirty="0"/>
                        <a:t> in 2015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4,000 (100)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4,500 (112,5)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Ropa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3,500 (100)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4,000 (114)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Vivienda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10,000 (100)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9,000 (90)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Ocio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2,500 (100)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5,000 (200)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57128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Berlin_DIW_2013</Template>
  <TotalTime>95</TotalTime>
  <Words>797</Words>
  <Application>Microsoft Office PowerPoint</Application>
  <PresentationFormat>Presentación en pantalla (4:3)</PresentationFormat>
  <Paragraphs>115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Cambria Math</vt:lpstr>
      <vt:lpstr>Tw Cen MT</vt:lpstr>
      <vt:lpstr>Wingdings</vt:lpstr>
      <vt:lpstr>Wingdings 2</vt:lpstr>
      <vt:lpstr>Intermedio</vt:lpstr>
      <vt:lpstr>Macroeconomía: Cómo medir el nivel de precios</vt:lpstr>
      <vt:lpstr>Introducción</vt:lpstr>
      <vt:lpstr>Paso 1</vt:lpstr>
      <vt:lpstr>Paso 2</vt:lpstr>
      <vt:lpstr>Paso 3</vt:lpstr>
      <vt:lpstr>Paso 4</vt:lpstr>
      <vt:lpstr>Ejemplo</vt:lpstr>
      <vt:lpstr>Paso 5</vt:lpstr>
      <vt:lpstr>Ejemplo</vt:lpstr>
      <vt:lpstr>Paso 6</vt:lpstr>
      <vt:lpstr>Diferencia entre IPC e inflación</vt:lpstr>
      <vt:lpstr>¿Cual es el nivel de precios de España? </vt:lpstr>
      <vt:lpstr>¿Por qué es importante medir bien los precios?</vt:lpstr>
      <vt:lpstr>PIB nominal vs PIB real</vt:lpstr>
      <vt:lpstr>¿Qué medida del nivel de producción es mejor?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Macroeconomics: How to measure prices and unemployment</dc:title>
  <dc:creator>JAC</dc:creator>
  <cp:lastModifiedBy>alicia rubio</cp:lastModifiedBy>
  <cp:revision>15</cp:revision>
  <dcterms:created xsi:type="dcterms:W3CDTF">2015-04-25T09:52:37Z</dcterms:created>
  <dcterms:modified xsi:type="dcterms:W3CDTF">2017-04-02T18:23:55Z</dcterms:modified>
</cp:coreProperties>
</file>